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0"/>
  </p:notesMasterIdLst>
  <p:sldIdLst>
    <p:sldId id="256" r:id="rId2"/>
    <p:sldId id="257" r:id="rId3"/>
    <p:sldId id="258" r:id="rId4"/>
    <p:sldId id="260" r:id="rId5"/>
    <p:sldId id="261" r:id="rId6"/>
    <p:sldId id="259" r:id="rId7"/>
    <p:sldId id="262" r:id="rId8"/>
    <p:sldId id="263" r:id="rId9"/>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F9FDF5-F498-4245-997B-EA51B3870CD4}" type="datetimeFigureOut">
              <a:rPr lang="sr-Latn-RS" smtClean="0"/>
              <a:pPr/>
              <a:t>1.10.2017</a:t>
            </a:fld>
            <a:endParaRPr lang="sr-Latn-R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A2786B-B305-4147-84BB-4DE4BFC49BA0}" type="slidenum">
              <a:rPr lang="sr-Latn-RS" smtClean="0"/>
              <a:pPr/>
              <a:t>‹#›</a:t>
            </a:fld>
            <a:endParaRPr lang="sr-Latn-RS"/>
          </a:p>
        </p:txBody>
      </p:sp>
    </p:spTree>
    <p:extLst>
      <p:ext uri="{BB962C8B-B14F-4D97-AF65-F5344CB8AC3E}">
        <p14:creationId xmlns:p14="http://schemas.microsoft.com/office/powerpoint/2010/main" xmlns="" val="57304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8CA2786B-B305-4147-84BB-4DE4BFC49BA0}" type="slidenum">
              <a:rPr lang="sr-Latn-RS" smtClean="0"/>
              <a:pPr/>
              <a:t>8</a:t>
            </a:fld>
            <a:endParaRPr lang="sr-Latn-RS"/>
          </a:p>
        </p:txBody>
      </p:sp>
    </p:spTree>
    <p:extLst>
      <p:ext uri="{BB962C8B-B14F-4D97-AF65-F5344CB8AC3E}">
        <p14:creationId xmlns:p14="http://schemas.microsoft.com/office/powerpoint/2010/main" xmlns="" val="3728723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29F8E44-64D0-40FC-AA87-506C5244D388}" type="datetimeFigureOut">
              <a:rPr lang="sr-Latn-RS" smtClean="0"/>
              <a:pPr/>
              <a:t>1.10.2017</a:t>
            </a:fld>
            <a:endParaRPr lang="sr-Latn-R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sr-Latn-R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55E8559-FEAA-429A-8218-B00A95235BCE}" type="slidenum">
              <a:rPr lang="sr-Latn-RS" smtClean="0"/>
              <a:pPr/>
              <a:t>‹#›</a:t>
            </a:fld>
            <a:endParaRPr lang="sr-Latn-R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F8E44-64D0-40FC-AA87-506C5244D388}" type="datetimeFigureOut">
              <a:rPr lang="sr-Latn-RS" smtClean="0"/>
              <a:pPr/>
              <a:t>1.10.2017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455E8559-FEAA-429A-8218-B00A95235BCE}" type="slidenum">
              <a:rPr lang="sr-Latn-RS" smtClean="0"/>
              <a:pPr/>
              <a:t>‹#›</a:t>
            </a:fld>
            <a:endParaRPr lang="sr-Latn-R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F8E44-64D0-40FC-AA87-506C5244D388}" type="datetimeFigureOut">
              <a:rPr lang="sr-Latn-RS" smtClean="0"/>
              <a:pPr/>
              <a:t>1.10.2017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455E8559-FEAA-429A-8218-B00A95235BCE}" type="slidenum">
              <a:rPr lang="sr-Latn-RS" smtClean="0"/>
              <a:pPr/>
              <a:t>‹#›</a:t>
            </a:fld>
            <a:endParaRPr lang="sr-Latn-R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F8E44-64D0-40FC-AA87-506C5244D388}" type="datetimeFigureOut">
              <a:rPr lang="sr-Latn-RS" smtClean="0"/>
              <a:pPr/>
              <a:t>1.10.2017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455E8559-FEAA-429A-8218-B00A95235BCE}" type="slidenum">
              <a:rPr lang="sr-Latn-RS" smtClean="0"/>
              <a:pPr/>
              <a:t>‹#›</a:t>
            </a:fld>
            <a:endParaRPr lang="sr-Latn-R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9F8E44-64D0-40FC-AA87-506C5244D388}" type="datetimeFigureOut">
              <a:rPr lang="sr-Latn-RS" smtClean="0"/>
              <a:pPr/>
              <a:t>1.10.2017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455E8559-FEAA-429A-8218-B00A95235BCE}" type="slidenum">
              <a:rPr lang="sr-Latn-RS" smtClean="0"/>
              <a:pPr/>
              <a:t>‹#›</a:t>
            </a:fld>
            <a:endParaRPr lang="sr-Latn-R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29F8E44-64D0-40FC-AA87-506C5244D388}" type="datetimeFigureOut">
              <a:rPr lang="sr-Latn-RS" smtClean="0"/>
              <a:pPr/>
              <a:t>1.10.2017</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455E8559-FEAA-429A-8218-B00A95235BCE}" type="slidenum">
              <a:rPr lang="sr-Latn-RS" smtClean="0"/>
              <a:pPr/>
              <a:t>‹#›</a:t>
            </a:fld>
            <a:endParaRPr lang="sr-Latn-R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9F8E44-64D0-40FC-AA87-506C5244D388}" type="datetimeFigureOut">
              <a:rPr lang="sr-Latn-RS" smtClean="0"/>
              <a:pPr/>
              <a:t>1.10.2017</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455E8559-FEAA-429A-8218-B00A95235BCE}" type="slidenum">
              <a:rPr lang="sr-Latn-RS" smtClean="0"/>
              <a:pPr/>
              <a:t>‹#›</a:t>
            </a:fld>
            <a:endParaRPr lang="sr-Latn-R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9F8E44-64D0-40FC-AA87-506C5244D388}" type="datetimeFigureOut">
              <a:rPr lang="sr-Latn-RS" smtClean="0"/>
              <a:pPr/>
              <a:t>1.10.2017</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455E8559-FEAA-429A-8218-B00A95235BCE}" type="slidenum">
              <a:rPr lang="sr-Latn-RS" smtClean="0"/>
              <a:pPr/>
              <a:t>‹#›</a:t>
            </a:fld>
            <a:endParaRPr lang="sr-Latn-R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F8E44-64D0-40FC-AA87-506C5244D388}" type="datetimeFigureOut">
              <a:rPr lang="sr-Latn-RS" smtClean="0"/>
              <a:pPr/>
              <a:t>1.10.2017</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455E8559-FEAA-429A-8218-B00A95235BCE}" type="slidenum">
              <a:rPr lang="sr-Latn-RS" smtClean="0"/>
              <a:pPr/>
              <a:t>‹#›</a:t>
            </a:fld>
            <a:endParaRPr lang="sr-Latn-R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F8E44-64D0-40FC-AA87-506C5244D388}" type="datetimeFigureOut">
              <a:rPr lang="sr-Latn-RS" smtClean="0"/>
              <a:pPr/>
              <a:t>1.10.2017</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455E8559-FEAA-429A-8218-B00A95235BCE}" type="slidenum">
              <a:rPr lang="sr-Latn-RS" smtClean="0"/>
              <a:pPr/>
              <a:t>‹#›</a:t>
            </a:fld>
            <a:endParaRPr lang="sr-Latn-R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F8E44-64D0-40FC-AA87-506C5244D388}" type="datetimeFigureOut">
              <a:rPr lang="sr-Latn-RS" smtClean="0"/>
              <a:pPr/>
              <a:t>1.10.2017</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455E8559-FEAA-429A-8218-B00A95235BCE}" type="slidenum">
              <a:rPr lang="sr-Latn-RS" smtClean="0"/>
              <a:pPr/>
              <a:t>‹#›</a:t>
            </a:fld>
            <a:endParaRPr lang="sr-Latn-R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29F8E44-64D0-40FC-AA87-506C5244D388}" type="datetimeFigureOut">
              <a:rPr lang="sr-Latn-RS" smtClean="0"/>
              <a:pPr/>
              <a:t>1.10.2017</a:t>
            </a:fld>
            <a:endParaRPr lang="sr-Latn-R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sr-Latn-R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455E8559-FEAA-429A-8218-B00A95235BCE}" type="slidenum">
              <a:rPr lang="sr-Latn-RS" smtClean="0"/>
              <a:pPr/>
              <a:t>‹#›</a:t>
            </a:fld>
            <a:endParaRPr lang="sr-Latn-R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r.wikipedia.org/wiki/%D0%9C%D0%BE%D0%BD%D0%B0_%D0%9B%D0%B8%D0%B7%D0%B0" TargetMode="External"/><Relationship Id="rId2" Type="http://schemas.openxmlformats.org/officeDocument/2006/relationships/hyperlink" Target="https://sr.wikipedia.org/wiki/%D0%A2%D0%B0%D1%98%D0%BD%D0%B0_%D0%B2%D0%B5%D1%87%D0%B5%D1%80%D0%B0_(%D1%84%D1%80%D0%B5%D1%81%D0%BA%D0%B0)" TargetMode="Externa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r>
              <a:rPr lang="sr-Cyrl-R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ЛЕОНАРДО ДА ВИНЧИ</a:t>
            </a:r>
            <a:endParaRPr lang="sr-Latn-RS" b="1" dirty="0">
              <a:ln w="50800"/>
              <a:solidFill>
                <a:schemeClr val="bg1">
                  <a:shade val="50000"/>
                </a:schemeClr>
              </a:solidFill>
              <a:effectLst/>
            </a:endParaRPr>
          </a:p>
        </p:txBody>
      </p:sp>
      <p:sp>
        <p:nvSpPr>
          <p:cNvPr id="3" name="Subtitle 2"/>
          <p:cNvSpPr>
            <a:spLocks noGrp="1"/>
          </p:cNvSpPr>
          <p:nvPr>
            <p:ph type="subTitle" idx="1"/>
          </p:nvPr>
        </p:nvSpPr>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sr-Cyrl-R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У</a:t>
            </a:r>
            <a:r>
              <a:rPr lang="sr-Cyrl-R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ДОБА РЕНЕСАНСЕ</a:t>
            </a:r>
            <a:endParaRPr lang="sr-Latn-RS" sz="4000" b="1" dirty="0">
              <a:ln w="50800"/>
              <a:solidFill>
                <a:schemeClr val="bg1">
                  <a:shade val="50000"/>
                </a:schemeClr>
              </a:solidFill>
              <a:effectLst/>
            </a:endParaRPr>
          </a:p>
        </p:txBody>
      </p:sp>
      <p:sp>
        <p:nvSpPr>
          <p:cNvPr id="4" name="AutoShape 2" descr="&amp;Rcy;&amp;iecy;&amp;zcy;&amp;ucy;&amp;lcy;&amp;tcy;&amp;acy;&amp;tcy; &amp;scy;&amp;lcy;&amp;icy;&amp;kcy;&amp;acy; &amp;zcy;&amp;acy; leonardo da vinci"/>
          <p:cNvSpPr>
            <a:spLocks noChangeAspect="1" noChangeArrowheads="1"/>
          </p:cNvSpPr>
          <p:nvPr/>
        </p:nvSpPr>
        <p:spPr bwMode="auto">
          <a:xfrm>
            <a:off x="155575" y="-846138"/>
            <a:ext cx="1314450" cy="17716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sp>
        <p:nvSpPr>
          <p:cNvPr id="5" name="AutoShape 4" descr="&amp;Rcy;&amp;iecy;&amp;zcy;&amp;ucy;&amp;lcy;&amp;tcy;&amp;acy;&amp;tcy; &amp;scy;&amp;lcy;&amp;icy;&amp;kcy;&amp;acy; &amp;zcy;&amp;acy; leonardo da vinci"/>
          <p:cNvSpPr>
            <a:spLocks noChangeAspect="1" noChangeArrowheads="1"/>
          </p:cNvSpPr>
          <p:nvPr/>
        </p:nvSpPr>
        <p:spPr bwMode="auto">
          <a:xfrm>
            <a:off x="307975" y="-693738"/>
            <a:ext cx="1314450" cy="17716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spTree>
    <p:extLst>
      <p:ext uri="{BB962C8B-B14F-4D97-AF65-F5344CB8AC3E}">
        <p14:creationId xmlns:p14="http://schemas.microsoft.com/office/powerpoint/2010/main" xmlns="" val="2408357607"/>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484784"/>
            <a:ext cx="6777318" cy="1731982"/>
          </a:xfrm>
        </p:spPr>
        <p:txBody>
          <a:bodyPr>
            <a:normAutofit fontScale="90000"/>
          </a:bodyPr>
          <a:lstStyle/>
          <a:p>
            <a:r>
              <a:rPr lang="ru-RU" sz="2200" b="1" dirty="0"/>
              <a:t>Леонардо ди сер Пјеро да </a:t>
            </a:r>
            <a:r>
              <a:rPr lang="ru-RU" sz="2200" b="1" dirty="0" smtClean="0"/>
              <a:t>Винчи</a:t>
            </a:r>
            <a:r>
              <a:rPr lang="ru-RU" sz="2200" dirty="0" smtClean="0"/>
              <a:t>, </a:t>
            </a:r>
            <a:r>
              <a:rPr lang="ru-RU" sz="2200" dirty="0"/>
              <a:t>познат као </a:t>
            </a:r>
            <a:r>
              <a:rPr lang="ru-RU" sz="2200" b="1" dirty="0"/>
              <a:t>Леонардо да Винчи</a:t>
            </a:r>
            <a:r>
              <a:rPr lang="ru-RU" sz="2200" dirty="0"/>
              <a:t>, био је италијански </a:t>
            </a:r>
            <a:r>
              <a:rPr lang="ru-RU" sz="2200" dirty="0" smtClean="0"/>
              <a:t>ренесансни архитекта</a:t>
            </a:r>
            <a:r>
              <a:rPr lang="ru-RU" sz="2200" dirty="0"/>
              <a:t>, проналазач, инжењер, вајар и сликар. Био је описан као идеал „ренесансног човека” и као универзални геније. Познат је по својим ремек-делима, као што су </a:t>
            </a:r>
            <a:r>
              <a:rPr lang="ru-RU" sz="2200" i="1" dirty="0">
                <a:hlinkClick r:id="rId2" tooltip="Тајна вечера (фреска)"/>
              </a:rPr>
              <a:t>Тајна вечера</a:t>
            </a:r>
            <a:r>
              <a:rPr lang="ru-RU" sz="2200" dirty="0"/>
              <a:t> и </a:t>
            </a:r>
            <a:r>
              <a:rPr lang="ru-RU" sz="2200" i="1" dirty="0">
                <a:hlinkClick r:id="rId3" tooltip="Мона Лиза"/>
              </a:rPr>
              <a:t>Мона Лиза</a:t>
            </a:r>
            <a:r>
              <a:rPr lang="ru-RU" sz="2200" dirty="0"/>
              <a:t>, а његови изуми се данас користе у модерној технологији, иако нису примењивани у његово доба. Помогао је развоју анатомије, астрономије и грађевинарства.</a:t>
            </a:r>
            <a:endParaRPr lang="sr-Latn-RS" sz="2200" dirty="0"/>
          </a:p>
        </p:txBody>
      </p:sp>
      <p:sp>
        <p:nvSpPr>
          <p:cNvPr id="3" name="Subtitle 2"/>
          <p:cNvSpPr>
            <a:spLocks noGrp="1"/>
          </p:cNvSpPr>
          <p:nvPr>
            <p:ph type="subTitle" idx="1"/>
          </p:nvPr>
        </p:nvSpPr>
        <p:spPr>
          <a:xfrm flipH="1">
            <a:off x="-1980728" y="2420888"/>
            <a:ext cx="864096" cy="2376264"/>
          </a:xfrm>
        </p:spPr>
        <p:txBody>
          <a:bodyPr/>
          <a:lstStyle/>
          <a:p>
            <a:endParaRPr lang="sr-Latn-RS" dirty="0"/>
          </a:p>
        </p:txBody>
      </p:sp>
      <p:sp>
        <p:nvSpPr>
          <p:cNvPr id="4" name="AutoShape 2" descr="&amp;Rcy;&amp;iecy;&amp;zcy;&amp;ucy;&amp;lcy;&amp;tcy;&amp;acy;&amp;tcy; &amp;scy;&amp;lcy;&amp;icy;&amp;kcy;&amp;acy; &amp;zcy;&amp;acy; leonardo da vinc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43608" y="3789040"/>
            <a:ext cx="1743075" cy="2619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203848" y="3761839"/>
            <a:ext cx="1905000" cy="2400300"/>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324873" y="4108620"/>
            <a:ext cx="3329944" cy="176164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3021654"/>
      </p:ext>
    </p:extLst>
  </p:cSld>
  <p:clrMapOvr>
    <a:masterClrMapping/>
  </p:clrMapOvr>
  <mc:AlternateContent xmlns:mc="http://schemas.openxmlformats.org/markup-compatibility/2006">
    <mc:Choice xmlns:p14="http://schemas.microsoft.com/office/powerpoint/2010/main" xmlns=""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p:cTn id="14" dur="1000" fill="hold"/>
                                        <p:tgtEl>
                                          <p:spTgt spid="2051"/>
                                        </p:tgtEl>
                                        <p:attrNameLst>
                                          <p:attrName>ppt_w</p:attrName>
                                        </p:attrNameLst>
                                      </p:cBhvr>
                                      <p:tavLst>
                                        <p:tav tm="0">
                                          <p:val>
                                            <p:fltVal val="0"/>
                                          </p:val>
                                        </p:tav>
                                        <p:tav tm="100000">
                                          <p:val>
                                            <p:strVal val="#ppt_w"/>
                                          </p:val>
                                        </p:tav>
                                      </p:tavLst>
                                    </p:anim>
                                    <p:anim calcmode="lin" valueType="num">
                                      <p:cBhvr>
                                        <p:cTn id="15" dur="1000" fill="hold"/>
                                        <p:tgtEl>
                                          <p:spTgt spid="2051"/>
                                        </p:tgtEl>
                                        <p:attrNameLst>
                                          <p:attrName>ppt_h</p:attrName>
                                        </p:attrNameLst>
                                      </p:cBhvr>
                                      <p:tavLst>
                                        <p:tav tm="0">
                                          <p:val>
                                            <p:fltVal val="0"/>
                                          </p:val>
                                        </p:tav>
                                        <p:tav tm="100000">
                                          <p:val>
                                            <p:strVal val="#ppt_h"/>
                                          </p:val>
                                        </p:tav>
                                      </p:tavLst>
                                    </p:anim>
                                    <p:anim calcmode="lin" valueType="num">
                                      <p:cBhvr>
                                        <p:cTn id="16" dur="1000" fill="hold"/>
                                        <p:tgtEl>
                                          <p:spTgt spid="2051"/>
                                        </p:tgtEl>
                                        <p:attrNameLst>
                                          <p:attrName>style.rotation</p:attrName>
                                        </p:attrNameLst>
                                      </p:cBhvr>
                                      <p:tavLst>
                                        <p:tav tm="0">
                                          <p:val>
                                            <p:fltVal val="90"/>
                                          </p:val>
                                        </p:tav>
                                        <p:tav tm="100000">
                                          <p:val>
                                            <p:fltVal val="0"/>
                                          </p:val>
                                        </p:tav>
                                      </p:tavLst>
                                    </p:anim>
                                    <p:animEffect transition="in" filter="fade">
                                      <p:cBhvr>
                                        <p:cTn id="17" dur="10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 calcmode="lin" valueType="num">
                                      <p:cBhvr>
                                        <p:cTn id="22" dur="1000" fill="hold"/>
                                        <p:tgtEl>
                                          <p:spTgt spid="2052"/>
                                        </p:tgtEl>
                                        <p:attrNameLst>
                                          <p:attrName>ppt_w</p:attrName>
                                        </p:attrNameLst>
                                      </p:cBhvr>
                                      <p:tavLst>
                                        <p:tav tm="0">
                                          <p:val>
                                            <p:fltVal val="0"/>
                                          </p:val>
                                        </p:tav>
                                        <p:tav tm="100000">
                                          <p:val>
                                            <p:strVal val="#ppt_w"/>
                                          </p:val>
                                        </p:tav>
                                      </p:tavLst>
                                    </p:anim>
                                    <p:anim calcmode="lin" valueType="num">
                                      <p:cBhvr>
                                        <p:cTn id="23" dur="1000" fill="hold"/>
                                        <p:tgtEl>
                                          <p:spTgt spid="2052"/>
                                        </p:tgtEl>
                                        <p:attrNameLst>
                                          <p:attrName>ppt_h</p:attrName>
                                        </p:attrNameLst>
                                      </p:cBhvr>
                                      <p:tavLst>
                                        <p:tav tm="0">
                                          <p:val>
                                            <p:fltVal val="0"/>
                                          </p:val>
                                        </p:tav>
                                        <p:tav tm="100000">
                                          <p:val>
                                            <p:strVal val="#ppt_h"/>
                                          </p:val>
                                        </p:tav>
                                      </p:tavLst>
                                    </p:anim>
                                    <p:anim calcmode="lin" valueType="num">
                                      <p:cBhvr>
                                        <p:cTn id="24" dur="1000" fill="hold"/>
                                        <p:tgtEl>
                                          <p:spTgt spid="2052"/>
                                        </p:tgtEl>
                                        <p:attrNameLst>
                                          <p:attrName>style.rotation</p:attrName>
                                        </p:attrNameLst>
                                      </p:cBhvr>
                                      <p:tavLst>
                                        <p:tav tm="0">
                                          <p:val>
                                            <p:fltVal val="90"/>
                                          </p:val>
                                        </p:tav>
                                        <p:tav tm="100000">
                                          <p:val>
                                            <p:fltVal val="0"/>
                                          </p:val>
                                        </p:tav>
                                      </p:tavLst>
                                    </p:anim>
                                    <p:animEffect transition="in" filter="fade">
                                      <p:cBhvr>
                                        <p:cTn id="25" dur="1000"/>
                                        <p:tgtEl>
                                          <p:spTgt spid="2052"/>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053"/>
                                        </p:tgtEl>
                                        <p:attrNameLst>
                                          <p:attrName>style.visibility</p:attrName>
                                        </p:attrNameLst>
                                      </p:cBhvr>
                                      <p:to>
                                        <p:strVal val="visible"/>
                                      </p:to>
                                    </p:set>
                                    <p:anim calcmode="lin" valueType="num">
                                      <p:cBhvr>
                                        <p:cTn id="30" dur="1000" fill="hold"/>
                                        <p:tgtEl>
                                          <p:spTgt spid="2053"/>
                                        </p:tgtEl>
                                        <p:attrNameLst>
                                          <p:attrName>ppt_w</p:attrName>
                                        </p:attrNameLst>
                                      </p:cBhvr>
                                      <p:tavLst>
                                        <p:tav tm="0">
                                          <p:val>
                                            <p:fltVal val="0"/>
                                          </p:val>
                                        </p:tav>
                                        <p:tav tm="100000">
                                          <p:val>
                                            <p:strVal val="#ppt_w"/>
                                          </p:val>
                                        </p:tav>
                                      </p:tavLst>
                                    </p:anim>
                                    <p:anim calcmode="lin" valueType="num">
                                      <p:cBhvr>
                                        <p:cTn id="31" dur="1000" fill="hold"/>
                                        <p:tgtEl>
                                          <p:spTgt spid="2053"/>
                                        </p:tgtEl>
                                        <p:attrNameLst>
                                          <p:attrName>ppt_h</p:attrName>
                                        </p:attrNameLst>
                                      </p:cBhvr>
                                      <p:tavLst>
                                        <p:tav tm="0">
                                          <p:val>
                                            <p:fltVal val="0"/>
                                          </p:val>
                                        </p:tav>
                                        <p:tav tm="100000">
                                          <p:val>
                                            <p:strVal val="#ppt_h"/>
                                          </p:val>
                                        </p:tav>
                                      </p:tavLst>
                                    </p:anim>
                                    <p:anim calcmode="lin" valueType="num">
                                      <p:cBhvr>
                                        <p:cTn id="32" dur="1000" fill="hold"/>
                                        <p:tgtEl>
                                          <p:spTgt spid="2053"/>
                                        </p:tgtEl>
                                        <p:attrNameLst>
                                          <p:attrName>style.rotation</p:attrName>
                                        </p:attrNameLst>
                                      </p:cBhvr>
                                      <p:tavLst>
                                        <p:tav tm="0">
                                          <p:val>
                                            <p:fltVal val="90"/>
                                          </p:val>
                                        </p:tav>
                                        <p:tav tm="100000">
                                          <p:val>
                                            <p:fltVal val="0"/>
                                          </p:val>
                                        </p:tav>
                                      </p:tavLst>
                                    </p:anim>
                                    <p:animEffect transition="in" filter="fade">
                                      <p:cBhvr>
                                        <p:cTn id="33"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984" y="352128"/>
            <a:ext cx="7754713" cy="766693"/>
          </a:xfrm>
        </p:spPr>
        <p:txBody>
          <a:bodyPr/>
          <a:lstStyle/>
          <a:p>
            <a:r>
              <a:rPr lang="ru-RU" sz="2100" dirty="0" smtClean="0"/>
              <a:t>.</a:t>
            </a:r>
            <a:endParaRPr lang="sr-Latn-RS" dirty="0"/>
          </a:p>
        </p:txBody>
      </p:sp>
      <p:sp>
        <p:nvSpPr>
          <p:cNvPr id="3" name="Text Placeholder 2"/>
          <p:cNvSpPr>
            <a:spLocks noGrp="1"/>
          </p:cNvSpPr>
          <p:nvPr>
            <p:ph type="body" idx="1"/>
          </p:nvPr>
        </p:nvSpPr>
        <p:spPr>
          <a:xfrm>
            <a:off x="-1116632" y="3767316"/>
            <a:ext cx="360041" cy="1500187"/>
          </a:xfrm>
        </p:spPr>
        <p:txBody>
          <a:bodyPr/>
          <a:lstStyle/>
          <a:p>
            <a:endParaRPr lang="sr-Latn-RS" dirty="0"/>
          </a:p>
        </p:txBody>
      </p:sp>
      <p:sp>
        <p:nvSpPr>
          <p:cNvPr id="5" name="Rectangle 4"/>
          <p:cNvSpPr/>
          <p:nvPr/>
        </p:nvSpPr>
        <p:spPr>
          <a:xfrm>
            <a:off x="665016" y="1054164"/>
            <a:ext cx="7920880" cy="1061829"/>
          </a:xfrm>
          <a:prstGeom prst="rect">
            <a:avLst/>
          </a:prstGeom>
        </p:spPr>
        <p:txBody>
          <a:bodyPr wrap="square">
            <a:spAutoFit/>
          </a:bodyPr>
          <a:lstStyle/>
          <a:p>
            <a:r>
              <a:rPr lang="ru-RU" sz="2100" dirty="0" smtClean="0"/>
              <a:t>Леонардо је растао са својим оцем у Фиренци. Током живота је био вегетаријанац.Око 1466. године је постао шегрт сликара Андреа дел Верокија, а касније је постао независан сликар у Фиренци.</a:t>
            </a:r>
            <a:endParaRPr lang="sr-Latn-RS" sz="2100" dirty="0"/>
          </a:p>
        </p:txBody>
      </p:sp>
      <p:sp>
        <p:nvSpPr>
          <p:cNvPr id="7" name="Rectangle 6"/>
          <p:cNvSpPr/>
          <p:nvPr/>
        </p:nvSpPr>
        <p:spPr>
          <a:xfrm>
            <a:off x="611560" y="332656"/>
            <a:ext cx="7920879" cy="738664"/>
          </a:xfrm>
          <a:prstGeom prst="rect">
            <a:avLst/>
          </a:prstGeom>
        </p:spPr>
        <p:txBody>
          <a:bodyPr wrap="square">
            <a:spAutoFit/>
          </a:bodyPr>
          <a:lstStyle/>
          <a:p>
            <a:r>
              <a:rPr lang="ru-RU" sz="2100" b="1" i="1" u="sng" dirty="0" smtClean="0"/>
              <a:t>Леонардо Да Винчи </a:t>
            </a:r>
            <a:r>
              <a:rPr lang="ru-RU" sz="2100" dirty="0" smtClean="0"/>
              <a:t>је рођен у доба ренесансе, 15. априла 1452. у једној сеоској кући, 3 </a:t>
            </a:r>
            <a:r>
              <a:rPr lang="sr-Latn-RS" sz="2100" dirty="0" smtClean="0"/>
              <a:t>km </a:t>
            </a:r>
            <a:r>
              <a:rPr lang="ru-RU" sz="2100" dirty="0" smtClean="0"/>
              <a:t>удаљеној од Винчија.</a:t>
            </a:r>
            <a:endParaRPr lang="sr-Latn-RS" sz="2100" dirty="0"/>
          </a:p>
        </p:txBody>
      </p:sp>
      <p:pic>
        <p:nvPicPr>
          <p:cNvPr id="6146" name="Picture 2" descr="&amp;Rcy;&amp;iecy;&amp;zcy;&amp;ucy;&amp;lcy;&amp;tcy;&amp;acy;&amp;tcy; &amp;scy;&amp;lcy;&amp;icy;&amp;kcy;&amp;acy; &amp;zcy;&amp;acy; leonardo da vinc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1030" y="4020742"/>
            <a:ext cx="1498586" cy="2354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603942" y="1988840"/>
            <a:ext cx="8280920" cy="1061829"/>
          </a:xfrm>
          <a:prstGeom prst="rect">
            <a:avLst/>
          </a:prstGeom>
        </p:spPr>
        <p:txBody>
          <a:bodyPr wrap="square">
            <a:spAutoFit/>
          </a:bodyPr>
          <a:lstStyle/>
          <a:p>
            <a:r>
              <a:rPr lang="ru-RU" sz="2100" dirty="0" smtClean="0"/>
              <a:t>Леонардо је ишао у школу у Винчију. Учитељи младог Леонарда су били затечени његовим питањима и размишљањима. У школи је учио да чита, пише и рачуна. Такође је учио геометрију и латински.</a:t>
            </a:r>
            <a:endParaRPr lang="sr-Latn-RS" sz="2100" dirty="0"/>
          </a:p>
        </p:txBody>
      </p:sp>
      <p:sp>
        <p:nvSpPr>
          <p:cNvPr id="9" name="Rectangle 8"/>
          <p:cNvSpPr/>
          <p:nvPr/>
        </p:nvSpPr>
        <p:spPr>
          <a:xfrm>
            <a:off x="611560" y="2951841"/>
            <a:ext cx="8083448" cy="1061829"/>
          </a:xfrm>
          <a:prstGeom prst="rect">
            <a:avLst/>
          </a:prstGeom>
        </p:spPr>
        <p:txBody>
          <a:bodyPr wrap="square">
            <a:spAutoFit/>
          </a:bodyPr>
          <a:lstStyle/>
          <a:p>
            <a:r>
              <a:rPr lang="ru-RU" sz="2100" dirty="0" smtClean="0"/>
              <a:t>Прво познато Леонардово дело је цртеж долине Арна у мастилу</a:t>
            </a:r>
            <a:r>
              <a:rPr lang="sr-Latn-RS" sz="2100" dirty="0" smtClean="0"/>
              <a:t>-</a:t>
            </a:r>
            <a:r>
              <a:rPr lang="ru-RU" sz="2100" dirty="0" smtClean="0"/>
              <a:t> урађен 5. августа 1473. На њему се види Леонардова даровитост јер је р</a:t>
            </a:r>
            <a:r>
              <a:rPr lang="sr-Latn-RS" sz="2100" dirty="0" smtClean="0"/>
              <a:t>e</a:t>
            </a:r>
            <a:r>
              <a:rPr lang="ru-RU" sz="2100" dirty="0" smtClean="0"/>
              <a:t>листично насликао пејзаж, што нико пре њега није урадио.</a:t>
            </a:r>
            <a:endParaRPr lang="sr-Latn-RS" sz="2100" dirty="0"/>
          </a:p>
        </p:txBody>
      </p:sp>
      <p:pic>
        <p:nvPicPr>
          <p:cNvPr id="6151" name="Picture 7" descr="&amp;Rcy;&amp;iecy;&amp;zcy;&amp;ucy;&amp;lcy;&amp;tcy;&amp;acy;&amp;tcy; &amp;scy;&amp;lcy;&amp;icy;&amp;kcy;&amp;acy; &amp;zcy;&amp;acy; arno u mastilo leonardo da vinci"/>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23928" y="4257421"/>
            <a:ext cx="3744416" cy="1937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6156176" y="6194796"/>
            <a:ext cx="1752403" cy="369332"/>
          </a:xfrm>
          <a:prstGeom prst="rect">
            <a:avLst/>
          </a:prstGeom>
        </p:spPr>
        <p:txBody>
          <a:bodyPr wrap="none">
            <a:spAutoFit/>
          </a:bodyPr>
          <a:lstStyle/>
          <a:p>
            <a:r>
              <a:rPr lang="ru-RU" dirty="0" smtClean="0"/>
              <a:t>Арн</a:t>
            </a:r>
            <a:r>
              <a:rPr lang="sr-Latn-RS" dirty="0" smtClean="0"/>
              <a:t>o</a:t>
            </a:r>
            <a:r>
              <a:rPr lang="ru-RU" dirty="0" smtClean="0"/>
              <a:t> у мастилу</a:t>
            </a:r>
            <a:endParaRPr lang="sr-Latn-RS" dirty="0"/>
          </a:p>
        </p:txBody>
      </p:sp>
    </p:spTree>
    <p:extLst>
      <p:ext uri="{BB962C8B-B14F-4D97-AF65-F5344CB8AC3E}">
        <p14:creationId xmlns:p14="http://schemas.microsoft.com/office/powerpoint/2010/main" xmlns="" val="3781207140"/>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3)">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4)">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8)">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diamond(in)">
                                      <p:cBhvr>
                                        <p:cTn id="32" dur="2000"/>
                                        <p:tgtEl>
                                          <p:spTgt spid="614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6151"/>
                                        </p:tgtEl>
                                        <p:attrNameLst>
                                          <p:attrName>style.visibility</p:attrName>
                                        </p:attrNameLst>
                                      </p:cBhvr>
                                      <p:to>
                                        <p:strVal val="visible"/>
                                      </p:to>
                                    </p:set>
                                    <p:animEffect transition="in" filter="diamond(in)">
                                      <p:cBhvr>
                                        <p:cTn id="37" dur="2000"/>
                                        <p:tgtEl>
                                          <p:spTgt spid="615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sz="2100" dirty="0"/>
              <a:t/>
            </a:r>
            <a:br>
              <a:rPr lang="ru-RU" sz="2100" dirty="0"/>
            </a:br>
            <a:endParaRPr lang="sr-Latn-RS" sz="2100" dirty="0"/>
          </a:p>
        </p:txBody>
      </p:sp>
      <p:sp>
        <p:nvSpPr>
          <p:cNvPr id="3" name="Subtitle 2"/>
          <p:cNvSpPr>
            <a:spLocks noGrp="1"/>
          </p:cNvSpPr>
          <p:nvPr>
            <p:ph type="subTitle" idx="1"/>
          </p:nvPr>
        </p:nvSpPr>
        <p:spPr>
          <a:xfrm>
            <a:off x="251520" y="90528"/>
            <a:ext cx="8424936" cy="1752600"/>
          </a:xfrm>
        </p:spPr>
        <p:txBody>
          <a:bodyPr>
            <a:noAutofit/>
          </a:bodyPr>
          <a:lstStyle/>
          <a:p>
            <a:r>
              <a:rPr lang="ru-RU" sz="1800" dirty="0"/>
              <a:t>Леонардо је био фасциниран летењем и створио је неколико машина, од којих и нацрт за хеликоптер који би био покретан са 4 човека и који не би могао да полети али и неке машине које би вероватно могле полетети. Осим тога што је саставио нацрте који имитирају птичија крила, предлагао је и нацрте са крилима слепог миша. У својим </a:t>
            </a:r>
            <a:r>
              <a:rPr lang="ru-RU" sz="1800" dirty="0" smtClean="0"/>
              <a:t>белешкама се </a:t>
            </a:r>
            <a:r>
              <a:rPr lang="ru-RU" sz="1800" dirty="0"/>
              <a:t>осврће и на идеје о падобрану које је разрађивао само теоретски. Као погон за своје машине је употребљавао људску силу, иако је знао да то може да се разматра и функционише само као теорија</a:t>
            </a:r>
            <a:r>
              <a:rPr lang="ru-RU" sz="1800" dirty="0" smtClean="0"/>
              <a:t>.</a:t>
            </a:r>
            <a:endParaRPr lang="ru-RU" sz="1800" dirty="0"/>
          </a:p>
          <a:p>
            <a:r>
              <a:rPr lang="ru-RU" sz="1800" dirty="0"/>
              <a:t>Пронашао је анемометар за одређивање смера ветра и био је то јако значајан проналазак који је побољшавао безбедност летова, радио је и на инструменту који мери брзину ветра, као и на инструменту који је требало да одрећује водоравност летова</a:t>
            </a:r>
            <a:r>
              <a:rPr lang="ru-RU" sz="1800" dirty="0" smtClean="0"/>
              <a:t>. </a:t>
            </a:r>
            <a:endParaRPr lang="sr-Latn-RS" sz="1800" dirty="0"/>
          </a:p>
        </p:txBody>
      </p:sp>
      <p:sp>
        <p:nvSpPr>
          <p:cNvPr id="4" name="Rectangle 3"/>
          <p:cNvSpPr/>
          <p:nvPr/>
        </p:nvSpPr>
        <p:spPr>
          <a:xfrm>
            <a:off x="1331640" y="1351361"/>
            <a:ext cx="1828805" cy="415498"/>
          </a:xfrm>
          <a:prstGeom prst="rect">
            <a:avLst/>
          </a:prstGeom>
        </p:spPr>
        <p:txBody>
          <a:bodyPr wrap="square">
            <a:spAutoFit/>
          </a:bodyPr>
          <a:lstStyle/>
          <a:p>
            <a:r>
              <a:rPr lang="ru-RU" sz="2100" dirty="0">
                <a:ln w="3175">
                  <a:solidFill>
                    <a:prstClr val="white">
                      <a:alpha val="65000"/>
                    </a:prstClr>
                  </a:solidFill>
                </a:ln>
                <a:solidFill>
                  <a:prstClr val="white"/>
                </a:solidFill>
                <a:effectLst>
                  <a:outerShdw blurRad="25400" dist="12700" dir="14220000" rotWithShape="0">
                    <a:prstClr val="black">
                      <a:alpha val="50000"/>
                    </a:prstClr>
                  </a:outerShdw>
                </a:effectLst>
                <a:ea typeface="+mj-ea"/>
                <a:cs typeface="+mj-cs"/>
              </a:rPr>
              <a:t> </a:t>
            </a:r>
            <a:endParaRPr lang="sr-Latn-R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5" y="3645022"/>
            <a:ext cx="3286125" cy="24288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927359">
            <a:off x="5348031" y="3645023"/>
            <a:ext cx="2857500" cy="24288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Rectangle 5"/>
          <p:cNvSpPr/>
          <p:nvPr/>
        </p:nvSpPr>
        <p:spPr>
          <a:xfrm>
            <a:off x="5076055" y="6106987"/>
            <a:ext cx="1281441" cy="369332"/>
          </a:xfrm>
          <a:prstGeom prst="rect">
            <a:avLst/>
          </a:prstGeom>
        </p:spPr>
        <p:txBody>
          <a:bodyPr wrap="none">
            <a:spAutoFit/>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Аутомобил</a:t>
            </a:r>
            <a:endParaRPr lang="sr-Latn-R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2305659" y="6226072"/>
            <a:ext cx="1709571" cy="369332"/>
          </a:xfrm>
          <a:prstGeom prst="rect">
            <a:avLst/>
          </a:prstGeom>
        </p:spPr>
        <p:txBody>
          <a:bodyPr wrap="none">
            <a:spAutoFit/>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Летећа спирала</a:t>
            </a:r>
            <a:endParaRPr lang="sr-Latn-R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49249362"/>
      </p:ext>
    </p:extLst>
  </p:cSld>
  <p:clrMapOvr>
    <a:masterClrMapping/>
  </p:clrMapOvr>
  <mc:AlternateContent xmlns:mc="http://schemas.openxmlformats.org/markup-compatibility/2006">
    <mc:Choice xmlns:p14="http://schemas.microsoft.com/office/powerpoint/2010/main" xmlns=""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500" fill="hold"/>
                                        <p:tgtEl>
                                          <p:spTgt spid="4098"/>
                                        </p:tgtEl>
                                        <p:attrNameLst>
                                          <p:attrName>ppt_x</p:attrName>
                                        </p:attrNameLst>
                                      </p:cBhvr>
                                      <p:tavLst>
                                        <p:tav tm="0">
                                          <p:val>
                                            <p:strVal val="#ppt_x"/>
                                          </p:val>
                                        </p:tav>
                                        <p:tav tm="100000">
                                          <p:val>
                                            <p:strVal val="#ppt_x"/>
                                          </p:val>
                                        </p:tav>
                                      </p:tavLst>
                                    </p:anim>
                                    <p:anim calcmode="lin" valueType="num">
                                      <p:cBhvr additive="base">
                                        <p:cTn id="1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099"/>
                                        </p:tgtEl>
                                        <p:attrNameLst>
                                          <p:attrName>style.visibility</p:attrName>
                                        </p:attrNameLst>
                                      </p:cBhvr>
                                      <p:to>
                                        <p:strVal val="visible"/>
                                      </p:to>
                                    </p:set>
                                    <p:animEffect transition="in" filter="fade">
                                      <p:cBhvr>
                                        <p:cTn id="23" dur="1000"/>
                                        <p:tgtEl>
                                          <p:spTgt spid="4099"/>
                                        </p:tgtEl>
                                      </p:cBhvr>
                                    </p:animEffect>
                                    <p:anim calcmode="lin" valueType="num">
                                      <p:cBhvr>
                                        <p:cTn id="24" dur="1000" fill="hold"/>
                                        <p:tgtEl>
                                          <p:spTgt spid="4099"/>
                                        </p:tgtEl>
                                        <p:attrNameLst>
                                          <p:attrName>ppt_x</p:attrName>
                                        </p:attrNameLst>
                                      </p:cBhvr>
                                      <p:tavLst>
                                        <p:tav tm="0">
                                          <p:val>
                                            <p:strVal val="#ppt_x"/>
                                          </p:val>
                                        </p:tav>
                                        <p:tav tm="100000">
                                          <p:val>
                                            <p:strVal val="#ppt_x"/>
                                          </p:val>
                                        </p:tav>
                                      </p:tavLst>
                                    </p:anim>
                                    <p:anim calcmode="lin" valueType="num">
                                      <p:cBhvr>
                                        <p:cTn id="25"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plus(in)">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0848" y="3501008"/>
            <a:ext cx="504056" cy="1443950"/>
          </a:xfrm>
        </p:spPr>
        <p:txBody>
          <a:bodyPr/>
          <a:lstStyle/>
          <a:p>
            <a:endParaRPr lang="sr-Latn-RS" dirty="0"/>
          </a:p>
        </p:txBody>
      </p:sp>
      <p:sp>
        <p:nvSpPr>
          <p:cNvPr id="3" name="Subtitle 2"/>
          <p:cNvSpPr>
            <a:spLocks noGrp="1"/>
          </p:cNvSpPr>
          <p:nvPr>
            <p:ph type="subTitle" idx="1"/>
          </p:nvPr>
        </p:nvSpPr>
        <p:spPr>
          <a:xfrm>
            <a:off x="1439028" y="322643"/>
            <a:ext cx="6120680" cy="4680520"/>
          </a:xfrm>
        </p:spPr>
        <p:txBody>
          <a:bodyPr>
            <a:noAutofit/>
          </a:bodyPr>
          <a:lstStyle/>
          <a:p>
            <a:r>
              <a:rPr lang="ru-RU" sz="2000" dirty="0"/>
              <a:t>Као свој архитектонски рад, Леонардо је презентовао модел „идеалног града” за Лудовика Сфорцу. То је захтевало потпуно преуређење града Милана што се, наравно, никада није остварило. Само мали број Леонардових радова у архитектури је угледало светлост дана. Вероватно је сарађивао и са другим архитектама, као са Брамантеом 1492. године код преграђивања трга Виђевано и код неких профаних објеката. Зна се да је предложио пројекат централне куле Миланске катедрале и 10. маја 1490. године, иако је одбијен, био је предложен да ради нови који никада није завршио.</a:t>
            </a:r>
            <a:endParaRPr lang="sr-Latn-R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3861048"/>
            <a:ext cx="2069772" cy="27458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descr="&amp;Rcy;&amp;iecy;&amp;zcy;&amp;ucy;&amp;lcy;&amp;tcy;&amp;acy;&amp;tcy; &amp;scy;&amp;lcy;&amp;icy;&amp;kcy;&amp;acy; &amp;zcy;&amp;acy; &amp;acy;&amp;rcy;&amp;khcy;&amp;icy;&amp;tcy;&amp;iecy;&amp;kcy;&amp;tcy;&amp;ucy;&amp;rcy;&amp;acy; &amp;lcy;&amp;iecy;&amp;ocy;&amp;ncy;&amp;acy;&amp;rcy;&amp;dcy;&amp;ocy; &amp;dcy;&amp;acy; &amp;vcy;&amp;icy;&amp;ncy;&amp;chcy;&amp;ic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96136" y="3931560"/>
            <a:ext cx="2592288" cy="260487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563888" y="5003163"/>
            <a:ext cx="1870961" cy="461665"/>
          </a:xfrm>
          <a:prstGeom prst="rect">
            <a:avLst/>
          </a:prstGeom>
        </p:spPr>
        <p:txBody>
          <a:bodyPr wrap="none">
            <a:spAutoFit/>
          </a:bodyPr>
          <a:lstStyle/>
          <a:p>
            <a:r>
              <a:rPr lang="sr-Cyrl-R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Архитектура</a:t>
            </a:r>
            <a:endParaRPr lang="sr-Latn-RS" sz="2400" dirty="0"/>
          </a:p>
        </p:txBody>
      </p:sp>
    </p:spTree>
    <p:extLst>
      <p:ext uri="{BB962C8B-B14F-4D97-AF65-F5344CB8AC3E}">
        <p14:creationId xmlns:p14="http://schemas.microsoft.com/office/powerpoint/2010/main" xmlns="" val="383027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fade">
                                      <p:cBhvr>
                                        <p:cTn id="19" dur="500"/>
                                        <p:tgtEl>
                                          <p:spTgt spid="512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sr-Latn-RS" dirty="0"/>
          </a:p>
        </p:txBody>
      </p:sp>
      <p:sp>
        <p:nvSpPr>
          <p:cNvPr id="3" name="Subtitle 2"/>
          <p:cNvSpPr>
            <a:spLocks noGrp="1"/>
          </p:cNvSpPr>
          <p:nvPr>
            <p:ph type="subTitle" idx="1"/>
          </p:nvPr>
        </p:nvSpPr>
        <p:spPr/>
        <p:txBody>
          <a:bodyPr/>
          <a:lstStyle/>
          <a:p>
            <a:endParaRPr lang="sr-Latn-R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727" y="28988"/>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2686964" y="727829"/>
            <a:ext cx="3770071" cy="646331"/>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ru-RU" sz="3600" b="1" i="1" dirty="0" smtClean="0">
                <a:ln w="50800"/>
                <a:solidFill>
                  <a:schemeClr val="bg1">
                    <a:shade val="50000"/>
                  </a:schemeClr>
                </a:solidFill>
                <a:effectLst>
                  <a:outerShdw blurRad="38100" dist="38100" dir="2700000" algn="tl">
                    <a:srgbClr val="000000">
                      <a:alpha val="43137"/>
                    </a:srgbClr>
                  </a:outerShdw>
                </a:effectLst>
              </a:rPr>
              <a:t>Витрувијев човек</a:t>
            </a:r>
            <a:endParaRPr lang="sr-Latn-RS" sz="3600" b="1" i="1" dirty="0">
              <a:ln w="50800"/>
              <a:solidFill>
                <a:schemeClr val="bg1">
                  <a:shade val="50000"/>
                </a:schemeClr>
              </a:solidFill>
              <a:effectLst>
                <a:outerShdw blurRad="38100" dist="38100" dir="2700000" algn="tl">
                  <a:srgbClr val="000000">
                    <a:alpha val="43137"/>
                  </a:srgbClr>
                </a:outerShdw>
              </a:effectLst>
            </a:endParaRPr>
          </a:p>
        </p:txBody>
      </p:sp>
      <p:sp>
        <p:nvSpPr>
          <p:cNvPr id="7" name="Rectangle 6"/>
          <p:cNvSpPr/>
          <p:nvPr/>
        </p:nvSpPr>
        <p:spPr>
          <a:xfrm>
            <a:off x="1245033" y="1988840"/>
            <a:ext cx="6606480" cy="4401205"/>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r>
              <a:rPr lang="ru-RU" sz="2000" b="1" dirty="0" smtClean="0">
                <a:ln w="50800"/>
                <a:solidFill>
                  <a:schemeClr val="bg1">
                    <a:shade val="50000"/>
                  </a:schemeClr>
                </a:solidFill>
                <a:effectLst>
                  <a:outerShdw blurRad="38100" dist="38100" dir="2700000" algn="tl">
                    <a:srgbClr val="000000">
                      <a:alpha val="43137"/>
                    </a:srgbClr>
                  </a:outerShdw>
                </a:effectLst>
              </a:rPr>
              <a:t>Витрувијев човек је светски познати цртеж који је нацртао Леонардо да Винчи из око 1487. године. Уз цртеж се налазе и белешке темељене на делу славног староримског архитекта Витрувија. Изведен је тушем и пером на папиру, а приказује фигуру мушкарца у два полажаја који се преклапају, с раширеним рукама и раширеним рукама и ногама , док су око њих описани кружница и квадрат. Цртеж и текст се понекад називају Законом пропорција или, ређе, Пропорцијама човека. Чува се у Галлерији дел'Академиа у Венецији и, попут већине радова на папиру, приказује се само повремено. Код Витрувијевог човека тело треба да је седам пута дуже од главе. Цртеж припада епохи хуманизма.</a:t>
            </a:r>
            <a:endParaRPr lang="sr-Latn-RS" sz="2000" b="1" dirty="0">
              <a:ln w="50800"/>
              <a:solidFill>
                <a:schemeClr val="bg1">
                  <a:shade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660148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24744"/>
            <a:ext cx="7756263" cy="1054250"/>
          </a:xfrm>
        </p:spPr>
        <p:txBody>
          <a:bodyPr>
            <a:normAutofit fontScale="90000"/>
          </a:bodyPr>
          <a:lstStyle/>
          <a:p>
            <a:r>
              <a:rPr lang="ru-RU" sz="21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Мона </a:t>
            </a:r>
            <a:r>
              <a:rPr lang="ru-RU" sz="21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Лиза</a:t>
            </a:r>
            <a:r>
              <a:rPr lang="sr-Latn-RS" sz="21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dirty="0"/>
              <a:t>је чувено ремек-дело ренесансног сликара Леонарда да Винчија. Израђена је уљаном техником на дрвеној плочи од тополе. Представља портрет младе фирентинске даме, Лизе дел Ђокондо.</a:t>
            </a:r>
            <a:br>
              <a:rPr lang="ru-RU" sz="2000" dirty="0"/>
            </a:br>
            <a:r>
              <a:rPr lang="ru-RU" sz="2000" dirty="0"/>
              <a:t>Данас је портрет Мона Лизе изложен у Музеју Лувр, у Паризу. Временом су се појавиле нове теорије које су тврдиле да је у лику Мона Лизе представљена нека друга жена тог </a:t>
            </a:r>
            <a:r>
              <a:rPr lang="ru-RU" sz="2000" dirty="0" smtClean="0"/>
              <a:t>доба, </a:t>
            </a:r>
            <a:r>
              <a:rPr lang="ru-RU" sz="2000" dirty="0"/>
              <a:t>безимена идеализована жена, Леонардова мајка, па можда и сам лик Леонарда.</a:t>
            </a:r>
            <a:br>
              <a:rPr lang="ru-RU" sz="2000" dirty="0"/>
            </a:br>
            <a:endParaRPr lang="sr-Latn-R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6500" y="2971594"/>
            <a:ext cx="2376264" cy="1580216"/>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682979" y="4550031"/>
            <a:ext cx="2003305" cy="369332"/>
          </a:xfrm>
          <a:prstGeom prst="rect">
            <a:avLst/>
          </a:prstGeom>
        </p:spPr>
        <p:txBody>
          <a:bodyPr wrap="none">
            <a:spAutoFit/>
          </a:bodyPr>
          <a:lstStyle/>
          <a:p>
            <a:r>
              <a:rPr lang="ru-RU" dirty="0" smtClean="0"/>
              <a:t>Осмех</a:t>
            </a:r>
            <a:r>
              <a:rPr lang="sr-Latn-RS" dirty="0" smtClean="0"/>
              <a:t> </a:t>
            </a:r>
            <a:r>
              <a:rPr lang="ru-RU" dirty="0" smtClean="0"/>
              <a:t> Мона Лизе</a:t>
            </a:r>
            <a:endParaRPr lang="sr-Latn-RS" dirty="0"/>
          </a:p>
        </p:txBody>
      </p:sp>
      <p:pic>
        <p:nvPicPr>
          <p:cNvPr id="7172" name="Picture 4" descr="Mona Lisa, by Leonardo da Vinci, from C2RMF retouched.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37648" y="2921792"/>
            <a:ext cx="2433429" cy="3625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691325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wipe(down)">
                                      <p:cBhvr>
                                        <p:cTn id="14" dur="580">
                                          <p:stCondLst>
                                            <p:cond delay="0"/>
                                          </p:stCondLst>
                                        </p:cTn>
                                        <p:tgtEl>
                                          <p:spTgt spid="7170"/>
                                        </p:tgtEl>
                                      </p:cBhvr>
                                    </p:animEffect>
                                    <p:anim calcmode="lin" valueType="num">
                                      <p:cBhvr>
                                        <p:cTn id="15"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0" dur="26">
                                          <p:stCondLst>
                                            <p:cond delay="650"/>
                                          </p:stCondLst>
                                        </p:cTn>
                                        <p:tgtEl>
                                          <p:spTgt spid="7170"/>
                                        </p:tgtEl>
                                      </p:cBhvr>
                                      <p:to x="100000" y="60000"/>
                                    </p:animScale>
                                    <p:animScale>
                                      <p:cBhvr>
                                        <p:cTn id="21" dur="166" decel="50000">
                                          <p:stCondLst>
                                            <p:cond delay="676"/>
                                          </p:stCondLst>
                                        </p:cTn>
                                        <p:tgtEl>
                                          <p:spTgt spid="7170"/>
                                        </p:tgtEl>
                                      </p:cBhvr>
                                      <p:to x="100000" y="100000"/>
                                    </p:animScale>
                                    <p:animScale>
                                      <p:cBhvr>
                                        <p:cTn id="22" dur="26">
                                          <p:stCondLst>
                                            <p:cond delay="1312"/>
                                          </p:stCondLst>
                                        </p:cTn>
                                        <p:tgtEl>
                                          <p:spTgt spid="7170"/>
                                        </p:tgtEl>
                                      </p:cBhvr>
                                      <p:to x="100000" y="80000"/>
                                    </p:animScale>
                                    <p:animScale>
                                      <p:cBhvr>
                                        <p:cTn id="23" dur="166" decel="50000">
                                          <p:stCondLst>
                                            <p:cond delay="1338"/>
                                          </p:stCondLst>
                                        </p:cTn>
                                        <p:tgtEl>
                                          <p:spTgt spid="7170"/>
                                        </p:tgtEl>
                                      </p:cBhvr>
                                      <p:to x="100000" y="100000"/>
                                    </p:animScale>
                                    <p:animScale>
                                      <p:cBhvr>
                                        <p:cTn id="24" dur="26">
                                          <p:stCondLst>
                                            <p:cond delay="1642"/>
                                          </p:stCondLst>
                                        </p:cTn>
                                        <p:tgtEl>
                                          <p:spTgt spid="7170"/>
                                        </p:tgtEl>
                                      </p:cBhvr>
                                      <p:to x="100000" y="90000"/>
                                    </p:animScale>
                                    <p:animScale>
                                      <p:cBhvr>
                                        <p:cTn id="25" dur="166" decel="50000">
                                          <p:stCondLst>
                                            <p:cond delay="1668"/>
                                          </p:stCondLst>
                                        </p:cTn>
                                        <p:tgtEl>
                                          <p:spTgt spid="7170"/>
                                        </p:tgtEl>
                                      </p:cBhvr>
                                      <p:to x="100000" y="100000"/>
                                    </p:animScale>
                                    <p:animScale>
                                      <p:cBhvr>
                                        <p:cTn id="26" dur="26">
                                          <p:stCondLst>
                                            <p:cond delay="1808"/>
                                          </p:stCondLst>
                                        </p:cTn>
                                        <p:tgtEl>
                                          <p:spTgt spid="7170"/>
                                        </p:tgtEl>
                                      </p:cBhvr>
                                      <p:to x="100000" y="95000"/>
                                    </p:animScale>
                                    <p:animScale>
                                      <p:cBhvr>
                                        <p:cTn id="27" dur="166" decel="50000">
                                          <p:stCondLst>
                                            <p:cond delay="1834"/>
                                          </p:stCondLst>
                                        </p:cTn>
                                        <p:tgtEl>
                                          <p:spTgt spid="717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7172"/>
                                        </p:tgtEl>
                                        <p:attrNameLst>
                                          <p:attrName>style.visibility</p:attrName>
                                        </p:attrNameLst>
                                      </p:cBhvr>
                                      <p:to>
                                        <p:strVal val="visible"/>
                                      </p:to>
                                    </p:set>
                                    <p:animEffect transition="in" filter="wipe(down)">
                                      <p:cBhvr>
                                        <p:cTn id="32" dur="580">
                                          <p:stCondLst>
                                            <p:cond delay="0"/>
                                          </p:stCondLst>
                                        </p:cTn>
                                        <p:tgtEl>
                                          <p:spTgt spid="7172"/>
                                        </p:tgtEl>
                                      </p:cBhvr>
                                    </p:animEffect>
                                    <p:anim calcmode="lin" valueType="num">
                                      <p:cBhvr>
                                        <p:cTn id="33" dur="1822" tmFilter="0,0; 0.14,0.36; 0.43,0.73; 0.71,0.91; 1.0,1.0">
                                          <p:stCondLst>
                                            <p:cond delay="0"/>
                                          </p:stCondLst>
                                        </p:cTn>
                                        <p:tgtEl>
                                          <p:spTgt spid="717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17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17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17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172"/>
                                        </p:tgtEl>
                                        <p:attrNameLst>
                                          <p:attrName>ppt_y</p:attrName>
                                        </p:attrNameLst>
                                      </p:cBhvr>
                                      <p:tavLst>
                                        <p:tav tm="0" fmla="#ppt_y-sin(pi*$)/81">
                                          <p:val>
                                            <p:fltVal val="0"/>
                                          </p:val>
                                        </p:tav>
                                        <p:tav tm="100000">
                                          <p:val>
                                            <p:fltVal val="1"/>
                                          </p:val>
                                        </p:tav>
                                      </p:tavLst>
                                    </p:anim>
                                    <p:animScale>
                                      <p:cBhvr>
                                        <p:cTn id="38" dur="26">
                                          <p:stCondLst>
                                            <p:cond delay="650"/>
                                          </p:stCondLst>
                                        </p:cTn>
                                        <p:tgtEl>
                                          <p:spTgt spid="7172"/>
                                        </p:tgtEl>
                                      </p:cBhvr>
                                      <p:to x="100000" y="60000"/>
                                    </p:animScale>
                                    <p:animScale>
                                      <p:cBhvr>
                                        <p:cTn id="39" dur="166" decel="50000">
                                          <p:stCondLst>
                                            <p:cond delay="676"/>
                                          </p:stCondLst>
                                        </p:cTn>
                                        <p:tgtEl>
                                          <p:spTgt spid="7172"/>
                                        </p:tgtEl>
                                      </p:cBhvr>
                                      <p:to x="100000" y="100000"/>
                                    </p:animScale>
                                    <p:animScale>
                                      <p:cBhvr>
                                        <p:cTn id="40" dur="26">
                                          <p:stCondLst>
                                            <p:cond delay="1312"/>
                                          </p:stCondLst>
                                        </p:cTn>
                                        <p:tgtEl>
                                          <p:spTgt spid="7172"/>
                                        </p:tgtEl>
                                      </p:cBhvr>
                                      <p:to x="100000" y="80000"/>
                                    </p:animScale>
                                    <p:animScale>
                                      <p:cBhvr>
                                        <p:cTn id="41" dur="166" decel="50000">
                                          <p:stCondLst>
                                            <p:cond delay="1338"/>
                                          </p:stCondLst>
                                        </p:cTn>
                                        <p:tgtEl>
                                          <p:spTgt spid="7172"/>
                                        </p:tgtEl>
                                      </p:cBhvr>
                                      <p:to x="100000" y="100000"/>
                                    </p:animScale>
                                    <p:animScale>
                                      <p:cBhvr>
                                        <p:cTn id="42" dur="26">
                                          <p:stCondLst>
                                            <p:cond delay="1642"/>
                                          </p:stCondLst>
                                        </p:cTn>
                                        <p:tgtEl>
                                          <p:spTgt spid="7172"/>
                                        </p:tgtEl>
                                      </p:cBhvr>
                                      <p:to x="100000" y="90000"/>
                                    </p:animScale>
                                    <p:animScale>
                                      <p:cBhvr>
                                        <p:cTn id="43" dur="166" decel="50000">
                                          <p:stCondLst>
                                            <p:cond delay="1668"/>
                                          </p:stCondLst>
                                        </p:cTn>
                                        <p:tgtEl>
                                          <p:spTgt spid="7172"/>
                                        </p:tgtEl>
                                      </p:cBhvr>
                                      <p:to x="100000" y="100000"/>
                                    </p:animScale>
                                    <p:animScale>
                                      <p:cBhvr>
                                        <p:cTn id="44" dur="26">
                                          <p:stCondLst>
                                            <p:cond delay="1808"/>
                                          </p:stCondLst>
                                        </p:cTn>
                                        <p:tgtEl>
                                          <p:spTgt spid="7172"/>
                                        </p:tgtEl>
                                      </p:cBhvr>
                                      <p:to x="100000" y="95000"/>
                                    </p:animScale>
                                    <p:animScale>
                                      <p:cBhvr>
                                        <p:cTn id="45" dur="166" decel="50000">
                                          <p:stCondLst>
                                            <p:cond delay="1834"/>
                                          </p:stCondLst>
                                        </p:cTn>
                                        <p:tgtEl>
                                          <p:spTgt spid="7172"/>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inVertical)">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ona Lisa, by Leonardo da Vinci, from C2RMF retouched.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61" y="0"/>
            <a:ext cx="2857500" cy="42576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4" descr="&amp;Rcy;&amp;iecy;&amp;zcy;&amp;ucy;&amp;lcy;&amp;tcy;&amp;acy;&amp;tcy; &amp;scy;&amp;lcy;&amp;icy;&amp;kcy;&amp;acy; &amp;zcy;&amp;acy; vitruvijev &amp;ccaron;ovek"/>
          <p:cNvSpPr>
            <a:spLocks noChangeAspect="1" noChangeArrowheads="1"/>
          </p:cNvSpPr>
          <p:nvPr/>
        </p:nvSpPr>
        <p:spPr bwMode="auto">
          <a:xfrm>
            <a:off x="155575" y="-1889125"/>
            <a:ext cx="3152775" cy="394335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sp>
        <p:nvSpPr>
          <p:cNvPr id="3" name="AutoShape 6" descr="&amp;Rcy;&amp;iecy;&amp;zcy;&amp;ucy;&amp;lcy;&amp;tcy;&amp;acy;&amp;tcy; &amp;scy;&amp;lcy;&amp;icy;&amp;kcy;&amp;acy; &amp;zcy;&amp;acy; vitruvijev &amp;ccaron;ovek"/>
          <p:cNvSpPr>
            <a:spLocks noChangeAspect="1" noChangeArrowheads="1"/>
          </p:cNvSpPr>
          <p:nvPr/>
        </p:nvSpPr>
        <p:spPr bwMode="auto">
          <a:xfrm>
            <a:off x="307975" y="-1736725"/>
            <a:ext cx="3152775" cy="394335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pic>
        <p:nvPicPr>
          <p:cNvPr id="8199"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61661" y="-26787"/>
            <a:ext cx="2646443" cy="3168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201" name="Picture 9" descr="&amp;Rcy;&amp;iecy;&amp;zcy;&amp;ucy;&amp;lcy;&amp;tcy;&amp;acy;&amp;tcy; &amp;scy;&amp;lcy;&amp;icy;&amp;kcy;&amp;acy; &amp;zcy;&amp;acy; leonardo da vinci"/>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0445" y="4257674"/>
            <a:ext cx="2892105" cy="2600325"/>
          </a:xfrm>
          <a:prstGeom prst="rect">
            <a:avLst/>
          </a:prstGeom>
          <a:noFill/>
          <a:extLst>
            <a:ext uri="{909E8E84-426E-40DD-AFC4-6F175D3DCCD1}">
              <a14:hiddenFill xmlns:a14="http://schemas.microsoft.com/office/drawing/2010/main" xmlns="">
                <a:solidFill>
                  <a:srgbClr val="FFFFFF"/>
                </a:solidFill>
              </a14:hiddenFill>
            </a:ext>
          </a:extLst>
        </p:spPr>
      </p:pic>
      <p:pic>
        <p:nvPicPr>
          <p:cNvPr id="8203" name="Picture 11" descr="&amp;Rcy;&amp;iecy;&amp;zcy;&amp;ucy;&amp;lcy;&amp;tcy;&amp;acy;&amp;tcy; &amp;scy;&amp;lcy;&amp;icy;&amp;kcy;&amp;acy; &amp;zcy;&amp;acy; leonardo da vinci tajna vecera"/>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861661" y="3140106"/>
            <a:ext cx="6282339" cy="3716435"/>
          </a:xfrm>
          <a:prstGeom prst="rect">
            <a:avLst/>
          </a:prstGeom>
          <a:noFill/>
          <a:extLst>
            <a:ext uri="{909E8E84-426E-40DD-AFC4-6F175D3DCCD1}">
              <a14:hiddenFill xmlns:a14="http://schemas.microsoft.com/office/drawing/2010/main" xmlns="">
                <a:solidFill>
                  <a:srgbClr val="FFFFFF"/>
                </a:solidFill>
              </a14:hiddenFill>
            </a:ext>
          </a:extLst>
        </p:spPr>
      </p:pic>
      <p:pic>
        <p:nvPicPr>
          <p:cNvPr id="8205" name="Picture 13" descr="&amp;Rcy;&amp;iecy;&amp;zcy;&amp;ucy;&amp;lcy;&amp;tcy;&amp;acy;&amp;tcy; &amp;scy;&amp;lcy;&amp;icy;&amp;kcy;&amp;acy; &amp;zcy;&amp;acy; leonardo da vinci"/>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508104" y="-26787"/>
            <a:ext cx="3635896" cy="316835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5537301" y="1557389"/>
            <a:ext cx="4248472" cy="1323439"/>
          </a:xfrm>
          <a:prstGeom prst="rect">
            <a:avLst/>
          </a:prstGeom>
        </p:spPr>
        <p:txBody>
          <a:bodyPr wrap="square">
            <a:spAutoFit/>
          </a:bodyPr>
          <a:lstStyle/>
          <a:p>
            <a:r>
              <a:rPr lang="sr-Cyrl-R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ХВАЛА  НА ПАЖЊИ!</a:t>
            </a:r>
            <a:endParaRPr lang="sr-Latn-RS" sz="4000" b="1" dirty="0"/>
          </a:p>
        </p:txBody>
      </p:sp>
      <p:sp>
        <p:nvSpPr>
          <p:cNvPr id="5" name="Rectangle 4"/>
          <p:cNvSpPr/>
          <p:nvPr/>
        </p:nvSpPr>
        <p:spPr>
          <a:xfrm>
            <a:off x="5411632" y="3140106"/>
            <a:ext cx="3555012" cy="2677656"/>
          </a:xfrm>
          <a:prstGeom prst="rect">
            <a:avLst/>
          </a:prstGeom>
        </p:spPr>
        <p:txBody>
          <a:bodyPr wrap="none">
            <a:spAutoFit/>
          </a:bodyPr>
          <a:lstStyle/>
          <a:p>
            <a:r>
              <a:rPr lang="ru-R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ИВАНА ШУШЊАР</a:t>
            </a:r>
          </a:p>
          <a:p>
            <a:r>
              <a:rPr lang="ru-R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МАГДАЛЕНА ГРГИЋ</a:t>
            </a:r>
          </a:p>
          <a:p>
            <a:r>
              <a:rPr lang="ru-R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ДУШАН КОШУТИЋ</a:t>
            </a:r>
          </a:p>
          <a:p>
            <a:r>
              <a:rPr lang="ru-R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АНДРЕЈ ПОПОВИЋ</a:t>
            </a:r>
          </a:p>
          <a:p>
            <a:r>
              <a:rPr lang="ru-R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ЈОВАНА ВУКЧЕВИЋ</a:t>
            </a:r>
          </a:p>
          <a:p>
            <a:r>
              <a:rPr lang="ru-R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ДУШАН ЛУКИЋ</a:t>
            </a:r>
            <a:endParaRPr lang="sr-Latn-RS" sz="28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3308350" y="3880228"/>
            <a:ext cx="1877437" cy="1200329"/>
          </a:xfrm>
          <a:prstGeom prst="rect">
            <a:avLst/>
          </a:prstGeom>
        </p:spPr>
        <p:txBody>
          <a:bodyPr wrap="none">
            <a:spAutoFit/>
          </a:bodyPr>
          <a:lstStyle/>
          <a:p>
            <a:r>
              <a:rPr lang="sr-Latn-RS"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VII</a:t>
            </a:r>
            <a:r>
              <a:rPr lang="sr-Latn-R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sr-Latn-RS"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116598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312</TotalTime>
  <Words>654</Words>
  <Application>Microsoft Office PowerPoint</Application>
  <PresentationFormat>On-screen Show (4:3)</PresentationFormat>
  <Paragraphs>30</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Hardcover</vt:lpstr>
      <vt:lpstr>ЛЕОНАРДО ДА ВИНЧИ</vt:lpstr>
      <vt:lpstr>Леонардо ди сер Пјеро да Винчи, познат као Леонардо да Винчи, био је италијански ренесансни архитекта, проналазач, инжењер, вајар и сликар. Био је описан као идеал „ренесансног човека” и као универзални геније. Познат је по својим ремек-делима, као што су Тајна вечера и Мона Лиза, а његови изуми се данас користе у модерној технологији, иако нису примењивани у његово доба. Помогао је развоју анатомије, астрономије и грађевинарства.</vt:lpstr>
      <vt:lpstr>.</vt:lpstr>
      <vt:lpstr> </vt:lpstr>
      <vt:lpstr>Slide 5</vt:lpstr>
      <vt:lpstr>Slide 6</vt:lpstr>
      <vt:lpstr>Мона Лиза је чувено ремек-дело ренесансног сликара Леонарда да Винчија. Израђена је уљаном техником на дрвеној плочи од тополе. Представља портрет младе фирентинске даме, Лизе дел Ђокондо. Данас је портрет Мона Лизе изложен у Музеју Лувр, у Паризу. Временом су се појавиле нове теорије које су тврдиле да је у лику Мона Лизе представљена нека друга жена тог доба, безимена идеализована жена, Леонардова мајка, па можда и сам лик Леонарда. </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ЛЕОНАРДО ДА ВИНЧИ</dc:title>
  <dc:creator>zoran susnjar</dc:creator>
  <cp:lastModifiedBy>TAMI</cp:lastModifiedBy>
  <cp:revision>16</cp:revision>
  <dcterms:created xsi:type="dcterms:W3CDTF">2017-09-24T13:53:20Z</dcterms:created>
  <dcterms:modified xsi:type="dcterms:W3CDTF">2017-10-01T15:34:55Z</dcterms:modified>
</cp:coreProperties>
</file>